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310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309" r:id="rId38"/>
    <p:sldId id="311" r:id="rId39"/>
  </p:sldIdLst>
  <p:sldSz cx="14630400" cy="8229600"/>
  <p:notesSz cx="8229600" cy="146304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737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9348" tIns="34674" rIns="69348" bIns="34674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9348" tIns="34674" rIns="69348" bIns="34674"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27824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955110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4.svg"/><Relationship Id="rId5" Type="http://schemas.openxmlformats.org/officeDocument/2006/relationships/image" Target="../media/image23.sv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9.svg"/><Relationship Id="rId5" Type="http://schemas.openxmlformats.org/officeDocument/2006/relationships/image" Target="../media/image28.svg"/><Relationship Id="rId4" Type="http://schemas.openxmlformats.org/officeDocument/2006/relationships/image" Target="../media/image27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svg"/><Relationship Id="rId5" Type="http://schemas.openxmlformats.org/officeDocument/2006/relationships/image" Target="../media/image14.svg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4861580" cy="8229600"/>
          </a:xfrm>
          <a:custGeom>
            <a:avLst/>
            <a:gdLst/>
            <a:ahLst/>
            <a:cxnLst/>
            <a:rect l="l" t="t" r="r" b="b"/>
            <a:pathLst>
              <a:path w="18576975" h="10287000">
                <a:moveTo>
                  <a:pt x="0" y="0"/>
                </a:moveTo>
                <a:lnTo>
                  <a:pt x="18576975" y="0"/>
                </a:lnTo>
                <a:lnTo>
                  <a:pt x="185769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 sz="1440"/>
          </a:p>
        </p:txBody>
      </p:sp>
      <p:grpSp>
        <p:nvGrpSpPr>
          <p:cNvPr id="3" name="Group 3"/>
          <p:cNvGrpSpPr/>
          <p:nvPr/>
        </p:nvGrpSpPr>
        <p:grpSpPr>
          <a:xfrm>
            <a:off x="0" y="-18044"/>
            <a:ext cx="14861580" cy="8247629"/>
            <a:chOff x="0" y="0"/>
            <a:chExt cx="24384000" cy="137460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46099"/>
            </a:xfrm>
            <a:custGeom>
              <a:avLst/>
              <a:gdLst/>
              <a:ahLst/>
              <a:cxnLst/>
              <a:rect l="l" t="t" r="r" b="b"/>
              <a:pathLst>
                <a:path w="24384000" h="13746099">
                  <a:moveTo>
                    <a:pt x="0" y="0"/>
                  </a:moveTo>
                  <a:lnTo>
                    <a:pt x="24384000" y="0"/>
                  </a:lnTo>
                  <a:lnTo>
                    <a:pt x="24384000" y="13746099"/>
                  </a:lnTo>
                  <a:lnTo>
                    <a:pt x="0" y="13746099"/>
                  </a:lnTo>
                  <a:close/>
                </a:path>
              </a:pathLst>
            </a:custGeom>
            <a:gradFill rotWithShape="1">
              <a:gsLst>
                <a:gs pos="0">
                  <a:srgbClr val="00ABDA">
                    <a:alpha val="0"/>
                  </a:srgbClr>
                </a:gs>
                <a:gs pos="5000">
                  <a:srgbClr val="00ABDA">
                    <a:alpha val="80000"/>
                  </a:srgbClr>
                </a:gs>
                <a:gs pos="79000">
                  <a:srgbClr val="382F2D">
                    <a:alpha val="80000"/>
                  </a:srgbClr>
                </a:gs>
                <a:gs pos="88398">
                  <a:srgbClr val="0082AD">
                    <a:alpha val="60000"/>
                  </a:srgbClr>
                </a:gs>
              </a:gsLst>
              <a:lin ang="10800000"/>
            </a:gra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44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" y="0"/>
            <a:ext cx="14861572" cy="8229600"/>
            <a:chOff x="0" y="0"/>
            <a:chExt cx="24383987" cy="137460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384000" cy="13746099"/>
            </a:xfrm>
            <a:custGeom>
              <a:avLst/>
              <a:gdLst/>
              <a:ahLst/>
              <a:cxnLst/>
              <a:rect l="l" t="t" r="r" b="b"/>
              <a:pathLst>
                <a:path w="24384000" h="13746099">
                  <a:moveTo>
                    <a:pt x="0" y="0"/>
                  </a:moveTo>
                  <a:lnTo>
                    <a:pt x="24384000" y="0"/>
                  </a:lnTo>
                  <a:lnTo>
                    <a:pt x="24384000" y="13746099"/>
                  </a:lnTo>
                  <a:lnTo>
                    <a:pt x="0" y="13746099"/>
                  </a:lnTo>
                  <a:close/>
                </a:path>
              </a:pathLst>
            </a:custGeom>
            <a:solidFill>
              <a:srgbClr val="382F2D">
                <a:alpha val="15686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440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462323" y="2203438"/>
            <a:ext cx="6389406" cy="3804697"/>
            <a:chOff x="0" y="0"/>
            <a:chExt cx="10649010" cy="634116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649061" cy="6341110"/>
            </a:xfrm>
            <a:custGeom>
              <a:avLst/>
              <a:gdLst/>
              <a:ahLst/>
              <a:cxnLst/>
              <a:rect l="l" t="t" r="r" b="b"/>
              <a:pathLst>
                <a:path w="10649061" h="6341110">
                  <a:moveTo>
                    <a:pt x="0" y="0"/>
                  </a:moveTo>
                  <a:lnTo>
                    <a:pt x="10649061" y="0"/>
                  </a:lnTo>
                  <a:lnTo>
                    <a:pt x="10649061" y="6341110"/>
                  </a:lnTo>
                  <a:lnTo>
                    <a:pt x="0" y="6341110"/>
                  </a:lnTo>
                  <a:close/>
                </a:path>
              </a:pathLst>
            </a:custGeom>
            <a:solidFill>
              <a:srgbClr val="382F2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440"/>
            </a:p>
          </p:txBody>
        </p:sp>
      </p:grpSp>
      <p:sp>
        <p:nvSpPr>
          <p:cNvPr id="9" name="Freeform 9"/>
          <p:cNvSpPr/>
          <p:nvPr/>
        </p:nvSpPr>
        <p:spPr>
          <a:xfrm>
            <a:off x="437282" y="5079347"/>
            <a:ext cx="3641385" cy="2802682"/>
          </a:xfrm>
          <a:custGeom>
            <a:avLst/>
            <a:gdLst/>
            <a:ahLst/>
            <a:cxnLst/>
            <a:rect l="l" t="t" r="r" b="b"/>
            <a:pathLst>
              <a:path w="4551731" h="3503352">
                <a:moveTo>
                  <a:pt x="0" y="0"/>
                </a:moveTo>
                <a:lnTo>
                  <a:pt x="4551730" y="0"/>
                </a:lnTo>
                <a:lnTo>
                  <a:pt x="4551730" y="3503352"/>
                </a:lnTo>
                <a:lnTo>
                  <a:pt x="0" y="35033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48" b="-148"/>
            </a:stretch>
          </a:blipFill>
        </p:spPr>
        <p:txBody>
          <a:bodyPr/>
          <a:lstStyle/>
          <a:p>
            <a:endParaRPr lang="pt-BR" sz="1440"/>
          </a:p>
        </p:txBody>
      </p:sp>
      <p:grpSp>
        <p:nvGrpSpPr>
          <p:cNvPr id="10" name="Group 10"/>
          <p:cNvGrpSpPr/>
          <p:nvPr/>
        </p:nvGrpSpPr>
        <p:grpSpPr>
          <a:xfrm>
            <a:off x="6456016" y="7392871"/>
            <a:ext cx="1713737" cy="695150"/>
            <a:chOff x="0" y="0"/>
            <a:chExt cx="1824076" cy="115858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24101" cy="1158621"/>
            </a:xfrm>
            <a:custGeom>
              <a:avLst/>
              <a:gdLst/>
              <a:ahLst/>
              <a:cxnLst/>
              <a:rect l="l" t="t" r="r" b="b"/>
              <a:pathLst>
                <a:path w="1824101" h="1158621">
                  <a:moveTo>
                    <a:pt x="0" y="0"/>
                  </a:moveTo>
                  <a:lnTo>
                    <a:pt x="1824101" y="0"/>
                  </a:lnTo>
                  <a:lnTo>
                    <a:pt x="1824101" y="1158621"/>
                  </a:lnTo>
                  <a:lnTo>
                    <a:pt x="0" y="1158621"/>
                  </a:lnTo>
                  <a:close/>
                </a:path>
              </a:pathLst>
            </a:custGeom>
            <a:solidFill>
              <a:srgbClr val="382F2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44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897933" y="2357313"/>
            <a:ext cx="7608481" cy="2176928"/>
            <a:chOff x="0" y="0"/>
            <a:chExt cx="12680801" cy="362821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680801" cy="3523504"/>
            </a:xfrm>
            <a:custGeom>
              <a:avLst/>
              <a:gdLst/>
              <a:ahLst/>
              <a:cxnLst/>
              <a:rect l="l" t="t" r="r" b="b"/>
              <a:pathLst>
                <a:path w="12680801" h="3523504">
                  <a:moveTo>
                    <a:pt x="0" y="0"/>
                  </a:moveTo>
                  <a:lnTo>
                    <a:pt x="12680801" y="0"/>
                  </a:lnTo>
                  <a:lnTo>
                    <a:pt x="12680801" y="3523504"/>
                  </a:lnTo>
                  <a:lnTo>
                    <a:pt x="0" y="35235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  <p:txBody>
            <a:bodyPr/>
            <a:lstStyle/>
            <a:p>
              <a:endParaRPr lang="pt-BR" sz="1440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436793" y="95183"/>
              <a:ext cx="11334244" cy="353303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184"/>
                </a:lnSpc>
              </a:pPr>
              <a:r>
                <a:rPr lang="en-US" sz="4320" b="1" dirty="0" err="1">
                  <a:solidFill>
                    <a:srgbClr val="FFFFFF"/>
                  </a:solidFill>
                  <a:latin typeface="Trebuchet MS Bold"/>
                  <a:ea typeface="Trebuchet MS Bold"/>
                  <a:cs typeface="Trebuchet MS Bold"/>
                  <a:sym typeface="Trebuchet MS Bold"/>
                </a:rPr>
                <a:t>Desenvolvimento</a:t>
              </a:r>
              <a:r>
                <a:rPr lang="en-US" sz="4320" b="1" dirty="0">
                  <a:solidFill>
                    <a:srgbClr val="FFFFFF"/>
                  </a:solidFill>
                  <a:latin typeface="Trebuchet MS Bold"/>
                  <a:ea typeface="Trebuchet MS Bold"/>
                  <a:cs typeface="Trebuchet MS Bold"/>
                  <a:sym typeface="Trebuchet MS Bold"/>
                </a:rPr>
                <a:t> de </a:t>
              </a:r>
              <a:r>
                <a:rPr lang="en-US" sz="4320" b="1" dirty="0" err="1">
                  <a:solidFill>
                    <a:srgbClr val="FFFFFF"/>
                  </a:solidFill>
                  <a:latin typeface="Trebuchet MS Bold"/>
                  <a:ea typeface="Trebuchet MS Bold"/>
                  <a:cs typeface="Trebuchet MS Bold"/>
                  <a:sym typeface="Trebuchet MS Bold"/>
                </a:rPr>
                <a:t>Aplicativo</a:t>
              </a:r>
              <a:r>
                <a:rPr lang="en-US" sz="4320" b="1" dirty="0">
                  <a:solidFill>
                    <a:srgbClr val="FFFFFF"/>
                  </a:solidFill>
                  <a:latin typeface="Trebuchet MS Bold"/>
                  <a:ea typeface="Trebuchet MS Bold"/>
                  <a:cs typeface="Trebuchet MS Bold"/>
                  <a:sym typeface="Trebuchet MS Bold"/>
                </a:rPr>
                <a:t> Mobile</a:t>
              </a:r>
            </a:p>
            <a:p>
              <a:pPr algn="ctr">
                <a:lnSpc>
                  <a:spcPts val="5184"/>
                </a:lnSpc>
              </a:pPr>
              <a:endParaRPr lang="en-US" sz="4320" b="1" dirty="0">
                <a:solidFill>
                  <a:srgbClr val="FFFFFF"/>
                </a:solidFill>
                <a:latin typeface="Trebuchet MS Bold"/>
                <a:ea typeface="Trebuchet MS Bold"/>
                <a:cs typeface="Trebuchet MS Bold"/>
                <a:sym typeface="Trebuchet MS Bold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316128" y="5587799"/>
            <a:ext cx="4229324" cy="560531"/>
            <a:chOff x="0" y="0"/>
            <a:chExt cx="7048873" cy="9342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048871" cy="934215"/>
            </a:xfrm>
            <a:custGeom>
              <a:avLst/>
              <a:gdLst/>
              <a:ahLst/>
              <a:cxnLst/>
              <a:rect l="l" t="t" r="r" b="b"/>
              <a:pathLst>
                <a:path w="7048871" h="934215">
                  <a:moveTo>
                    <a:pt x="0" y="0"/>
                  </a:moveTo>
                  <a:lnTo>
                    <a:pt x="7048871" y="0"/>
                  </a:lnTo>
                  <a:lnTo>
                    <a:pt x="7048871" y="934215"/>
                  </a:lnTo>
                  <a:lnTo>
                    <a:pt x="0" y="9342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  <p:txBody>
            <a:bodyPr/>
            <a:lstStyle/>
            <a:p>
              <a:endParaRPr lang="pt-BR" sz="144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7048873" cy="953269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b"/>
            <a:lstStyle/>
            <a:p>
              <a:pPr algn="ctr">
                <a:lnSpc>
                  <a:spcPts val="2016"/>
                </a:lnSpc>
              </a:pPr>
              <a:r>
                <a:rPr lang="en-US" sz="168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raphael.b.oliveira@docente.senai.br</a:t>
              </a:r>
            </a:p>
            <a:p>
              <a:pPr algn="ctr">
                <a:lnSpc>
                  <a:spcPts val="2016"/>
                </a:lnSpc>
              </a:pPr>
              <a:endParaRPr lang="en-US" sz="168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321104" y="4098166"/>
            <a:ext cx="4478358" cy="98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sz="216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Material base </a:t>
            </a:r>
            <a:r>
              <a:rPr lang="en-US" sz="2160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desenvolvido</a:t>
            </a:r>
            <a:r>
              <a:rPr lang="en-US" sz="216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2160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pelo</a:t>
            </a:r>
            <a:r>
              <a:rPr lang="en-US" sz="216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Prof. Raphael Barreto</a:t>
            </a:r>
          </a:p>
          <a:p>
            <a:pPr algn="ctr">
              <a:lnSpc>
                <a:spcPts val="2592"/>
              </a:lnSpc>
            </a:pPr>
            <a:endParaRPr lang="en-US" sz="216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915668" y="7435858"/>
            <a:ext cx="784304" cy="313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sz="2160" b="1" dirty="0">
                <a:solidFill>
                  <a:srgbClr val="FFFFFF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2026</a:t>
            </a:r>
          </a:p>
        </p:txBody>
      </p:sp>
      <p:sp>
        <p:nvSpPr>
          <p:cNvPr id="20" name="AutoShape 20"/>
          <p:cNvSpPr/>
          <p:nvPr/>
        </p:nvSpPr>
        <p:spPr>
          <a:xfrm>
            <a:off x="6050972" y="5490683"/>
            <a:ext cx="2528457" cy="2286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sz="1440"/>
          </a:p>
        </p:txBody>
      </p:sp>
      <p:grpSp>
        <p:nvGrpSpPr>
          <p:cNvPr id="21" name="Group 21"/>
          <p:cNvGrpSpPr/>
          <p:nvPr/>
        </p:nvGrpSpPr>
        <p:grpSpPr>
          <a:xfrm>
            <a:off x="6456017" y="7658028"/>
            <a:ext cx="1713731" cy="332400"/>
            <a:chOff x="0" y="0"/>
            <a:chExt cx="1816354" cy="554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816360" cy="554001"/>
            </a:xfrm>
            <a:custGeom>
              <a:avLst/>
              <a:gdLst/>
              <a:ahLst/>
              <a:cxnLst/>
              <a:rect l="l" t="t" r="r" b="b"/>
              <a:pathLst>
                <a:path w="1816360" h="554001">
                  <a:moveTo>
                    <a:pt x="0" y="0"/>
                  </a:moveTo>
                  <a:lnTo>
                    <a:pt x="1816360" y="0"/>
                  </a:lnTo>
                  <a:lnTo>
                    <a:pt x="1816360" y="554001"/>
                  </a:lnTo>
                  <a:lnTo>
                    <a:pt x="0" y="5540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noFill/>
            </a:ln>
          </p:spPr>
          <p:txBody>
            <a:bodyPr/>
            <a:lstStyle/>
            <a:p>
              <a:endParaRPr lang="pt-BR" sz="1440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1816354" cy="573050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b"/>
            <a:lstStyle/>
            <a:p>
              <a:pPr algn="ctr">
                <a:lnSpc>
                  <a:spcPts val="1728"/>
                </a:lnSpc>
              </a:pPr>
              <a:r>
                <a:rPr lang="en-US" sz="1440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SENAI - SAPUCAÍ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271996" y="201176"/>
            <a:ext cx="1342797" cy="582724"/>
          </a:xfrm>
          <a:custGeom>
            <a:avLst/>
            <a:gdLst/>
            <a:ahLst/>
            <a:cxnLst/>
            <a:rect l="l" t="t" r="r" b="b"/>
            <a:pathLst>
              <a:path w="1678496" h="728405">
                <a:moveTo>
                  <a:pt x="0" y="0"/>
                </a:moveTo>
                <a:lnTo>
                  <a:pt x="1678495" y="0"/>
                </a:lnTo>
                <a:lnTo>
                  <a:pt x="1678495" y="728405"/>
                </a:lnTo>
                <a:lnTo>
                  <a:pt x="0" y="7284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22" b="-122"/>
            </a:stretch>
          </a:blipFill>
        </p:spPr>
        <p:txBody>
          <a:bodyPr/>
          <a:lstStyle/>
          <a:p>
            <a:endParaRPr lang="pt-BR" sz="144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270885"/>
            <a:ext cx="404693" cy="373142"/>
          </a:xfrm>
          <a:prstGeom prst="roundRect">
            <a:avLst>
              <a:gd name="adj" fmla="val 2451"/>
            </a:avLst>
          </a:prstGeom>
          <a:solidFill>
            <a:srgbClr val="CCE9FF"/>
          </a:solidFill>
          <a:ln/>
        </p:spPr>
      </p:sp>
      <p:sp>
        <p:nvSpPr>
          <p:cNvPr id="3" name="Text 1"/>
          <p:cNvSpPr/>
          <p:nvPr/>
        </p:nvSpPr>
        <p:spPr>
          <a:xfrm>
            <a:off x="912852" y="3330416"/>
            <a:ext cx="16656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02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3723323"/>
            <a:ext cx="585073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Configuração do Ambiente</a:t>
            </a:r>
            <a:endParaRPr lang="en-US" sz="3900" dirty="0"/>
          </a:p>
        </p:txBody>
      </p:sp>
      <p:sp>
        <p:nvSpPr>
          <p:cNvPr id="5" name="Text 3"/>
          <p:cNvSpPr/>
          <p:nvPr/>
        </p:nvSpPr>
        <p:spPr>
          <a:xfrm>
            <a:off x="793790" y="464105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Preparando o projeto para reconhecer e processar gestos touch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75366"/>
            <a:ext cx="660046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React Native Gesture Handler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992279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Para trabalhar com gestos avançados em React Native, utilizamos a biblioteca React Native Gesture Handler. Esta biblioteca oferece uma API robusta e performática para reconhecer diferentes tipos de gestos, indo além dos eventos básicos de toque.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404895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Instalação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93790" y="4557474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A biblioteca já vem instalada quando você cria um projeto com Expo. Caso necessite instalá-la manualmente: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793790" y="5415796"/>
            <a:ext cx="6279356" cy="615196"/>
          </a:xfrm>
          <a:prstGeom prst="roundRect">
            <a:avLst>
              <a:gd name="adj" fmla="val 1486"/>
            </a:avLst>
          </a:prstGeom>
          <a:solidFill>
            <a:srgbClr val="F2F2F2"/>
          </a:solidFill>
          <a:ln/>
        </p:spPr>
      </p:sp>
      <p:sp>
        <p:nvSpPr>
          <p:cNvPr id="7" name="Shape 5"/>
          <p:cNvSpPr/>
          <p:nvPr/>
        </p:nvSpPr>
        <p:spPr>
          <a:xfrm>
            <a:off x="783908" y="5415796"/>
            <a:ext cx="6299121" cy="615196"/>
          </a:xfrm>
          <a:prstGeom prst="roundRect">
            <a:avLst>
              <a:gd name="adj" fmla="val 4839"/>
            </a:avLst>
          </a:prstGeom>
          <a:solidFill>
            <a:srgbClr val="F2F2F2"/>
          </a:solidFill>
          <a:ln/>
        </p:spPr>
      </p:sp>
      <p:sp>
        <p:nvSpPr>
          <p:cNvPr id="8" name="Text 6"/>
          <p:cNvSpPr/>
          <p:nvPr/>
        </p:nvSpPr>
        <p:spPr>
          <a:xfrm>
            <a:off x="982266" y="5564624"/>
            <a:ext cx="590240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npx expo install react-native-gesture-handler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64874" y="404895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Vantagens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7564874" y="4557474"/>
            <a:ext cx="6279356" cy="1270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Performance otimizada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Suporte nativo a gestos complexos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Compatibilidade iOS e Android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Gestos personalizáveis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67652"/>
            <a:ext cx="554235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GestureHandlerRootView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184565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Antes de implementar qualquer gesto, é necessário envolver toda a aplicação com o componente GestureHandlerRootView. Este componente cria o contexto necessário para que todos os gestos sejam reconhecidos em qualquer parte do app.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4042886"/>
            <a:ext cx="13042821" cy="1160740"/>
          </a:xfrm>
          <a:prstGeom prst="roundRect">
            <a:avLst>
              <a:gd name="adj" fmla="val 788"/>
            </a:avLst>
          </a:prstGeom>
          <a:solidFill>
            <a:srgbClr val="B3DFFF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48" y="4338161"/>
            <a:ext cx="248007" cy="19835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438513" y="4290774"/>
            <a:ext cx="1219973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Atenção: O GestureHandlerRootView deve ser o componente mais externo da sua aplicação. Sem ele, nenhum gesto será detectado corretamente.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3790" y="5426869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Esta configuração precisa ser feita apenas uma vez no componente raiz (layout principal), permitindo que todos os componentes filhos reconheçam gestos automaticamente.</a:t>
            </a:r>
            <a:endParaRPr lang="en-US" sz="1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40424"/>
            <a:ext cx="646437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Configuração Inicial - Parte 1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457337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Vamos começar importando e configurando o GestureHandlerRootView no arquivo principal: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998119"/>
            <a:ext cx="13042821" cy="932736"/>
          </a:xfrm>
          <a:prstGeom prst="roundRect">
            <a:avLst>
              <a:gd name="adj" fmla="val 980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3908" y="3998119"/>
            <a:ext cx="13062585" cy="932736"/>
          </a:xfrm>
          <a:prstGeom prst="roundRect">
            <a:avLst>
              <a:gd name="adj" fmla="val 3192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4146947"/>
            <a:ext cx="1266586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import { GestureHandlerRootView } 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 from "react-native-gesture-handler"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5154097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Esta importação traz o componente que envolverá toda nossa aplicação. Note que importamos diretamente da biblioteca react-native-gesture-handler.</a:t>
            </a:r>
            <a:endParaRPr lang="en-US" sz="15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70265"/>
            <a:ext cx="646437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Configuração Inicial - Parte 2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18717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Agora modificamos a estrutura do componente para incluir o GestureHandlerRootView como elemento mais externo: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2727960"/>
            <a:ext cx="13042821" cy="3790593"/>
          </a:xfrm>
          <a:prstGeom prst="roundRect">
            <a:avLst>
              <a:gd name="adj" fmla="val 241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3908" y="2727960"/>
            <a:ext cx="13062585" cy="3790593"/>
          </a:xfrm>
          <a:prstGeom prst="roundRect">
            <a:avLst>
              <a:gd name="adj" fmla="val 785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2876788"/>
            <a:ext cx="12665869" cy="34929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export default function RootLayout() {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 // ... código existente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 return (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   &lt;GestureHandlerRootView&gt;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     &lt;View style={style.mainContainer}&gt;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       {/* Todo o conteúdo da aplicação */}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     &lt;/View&gt;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   &lt;/GestureHandlerRootView&gt;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 )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}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6741795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Com esta estrutura, qualquer gesto dentro do aplicativo será detectável.</a:t>
            </a:r>
            <a:endParaRPr lang="en-US" sz="15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270885"/>
            <a:ext cx="404693" cy="373142"/>
          </a:xfrm>
          <a:prstGeom prst="roundRect">
            <a:avLst>
              <a:gd name="adj" fmla="val 2451"/>
            </a:avLst>
          </a:prstGeom>
          <a:solidFill>
            <a:srgbClr val="CCE9FF"/>
          </a:solidFill>
          <a:ln/>
        </p:spPr>
      </p:sp>
      <p:sp>
        <p:nvSpPr>
          <p:cNvPr id="3" name="Text 1"/>
          <p:cNvSpPr/>
          <p:nvPr/>
        </p:nvSpPr>
        <p:spPr>
          <a:xfrm>
            <a:off x="912852" y="3330416"/>
            <a:ext cx="16656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03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3723323"/>
            <a:ext cx="722423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Implementação do Fling Gesture</a:t>
            </a:r>
            <a:endParaRPr lang="en-US" sz="3900" dirty="0"/>
          </a:p>
        </p:txBody>
      </p:sp>
      <p:sp>
        <p:nvSpPr>
          <p:cNvPr id="5" name="Text 3"/>
          <p:cNvSpPr/>
          <p:nvPr/>
        </p:nvSpPr>
        <p:spPr>
          <a:xfrm>
            <a:off x="793790" y="464105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Criando a funcionalidade de deletar tarefas com gesto de arrastar</a:t>
            </a:r>
            <a:endParaRPr lang="en-US" sz="15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91633"/>
            <a:ext cx="640330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Objetivo: Deletar com Swipe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509367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Vamos implementar uma funcionalidade muito comum em aplicativos mobile: deletar um item arrastando-o para o lado. Este padrão de interação é intuitivo para usuários e proporciona uma experiência fluida.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4685228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O gesto será um fling para a direita — um movimento rápido de arrastar que, quando executado, removerá a tarefa da lista. Este tipo de interação é familiar para usuários de aplicativos como e-mail e gerenciadores de tarefas.</a:t>
            </a:r>
            <a:endParaRPr lang="en-US" sz="15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81595"/>
            <a:ext cx="544877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Criando a Função Delete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29850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Primeiro, implementamos a lógica para remover uma tarefa da lista. Esta função será passada como prop para o componente Task: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839289"/>
            <a:ext cx="13042821" cy="1250275"/>
          </a:xfrm>
          <a:prstGeom prst="roundRect">
            <a:avLst>
              <a:gd name="adj" fmla="val 731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3908" y="3839289"/>
            <a:ext cx="13062585" cy="1250275"/>
          </a:xfrm>
          <a:prstGeom prst="roundRect">
            <a:avLst>
              <a:gd name="adj" fmla="val 2381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3988117"/>
            <a:ext cx="1266586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const deleteTask = (taskId) =&gt; {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 setTasks(tasks.filter((t) =&gt; t.id !== taskId))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}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5312807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A função utiliza o método filter para criar um novo array contendo apenas as tarefas cujo ID é diferente do ID da tarefa a ser removida. Como estamos atualizando o estado com um novo array, o React automaticamente re-renderiza a interface.</a:t>
            </a:r>
            <a:endParaRPr lang="en-US" sz="15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49837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Entendendo o Filter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66749"/>
            <a:ext cx="992267" cy="119074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84415" y="276510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Array Original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984415" y="3194328"/>
            <a:ext cx="118521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Lista completa de tarefas: [tarefa1, tarefa2, tarefa3]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757493"/>
            <a:ext cx="992267" cy="119074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84415" y="395585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Aplicação do Filter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984415" y="4385072"/>
            <a:ext cx="118521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Filtra mantendo apenas tarefas com ID diferente da deletada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948238"/>
            <a:ext cx="992267" cy="119074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84415" y="514659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Novo Array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984415" y="5575816"/>
            <a:ext cx="118521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Array atualizado sem a tarefa removida: [tarefa1, tarefa3]</a:t>
            </a:r>
            <a:endParaRPr lang="en-US" sz="1550" dirty="0"/>
          </a:p>
        </p:txBody>
      </p:sp>
      <p:sp>
        <p:nvSpPr>
          <p:cNvPr id="12" name="Text 7"/>
          <p:cNvSpPr/>
          <p:nvPr/>
        </p:nvSpPr>
        <p:spPr>
          <a:xfrm>
            <a:off x="793790" y="6362224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Este processo cria um novo array, essencial para que o React detecte a mudança e atualize a interface.</a:t>
            </a:r>
            <a:endParaRPr lang="en-US" sz="15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46515"/>
            <a:ext cx="571214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Testando a Função Delete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663428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Antes de implementar o gesto, vamos testar se a função de deletar funciona corretamente. Adicionamos temporariamente um evento de long press no componente Task: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521750"/>
            <a:ext cx="13042821" cy="2202894"/>
          </a:xfrm>
          <a:prstGeom prst="roundRect">
            <a:avLst>
              <a:gd name="adj" fmla="val 415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3908" y="3521750"/>
            <a:ext cx="13062585" cy="2202894"/>
          </a:xfrm>
          <a:prstGeom prst="roundRect">
            <a:avLst>
              <a:gd name="adj" fmla="val 1351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3670578"/>
            <a:ext cx="12665869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&lt;Text 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 onLongPress={() =&gt; deleteTask(item.id)}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 style={style.text}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 {text}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&lt;/Text&gt;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5947886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Se ao pressionar e segurar o texto da tarefa ela desaparecer da lista, nossa função está funcionando corretamente. Este teste nos garante que a lógica de remoção está implementada antes de adicionarmos o gesto.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3693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Gestos na Touch Screen e Animações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280190" y="4426744"/>
            <a:ext cx="1010126" cy="373142"/>
          </a:xfrm>
          <a:prstGeom prst="roundRect">
            <a:avLst>
              <a:gd name="adj" fmla="val 2451"/>
            </a:avLst>
          </a:prstGeom>
          <a:solidFill>
            <a:srgbClr val="CCE9FF"/>
          </a:solidFill>
          <a:ln/>
        </p:spPr>
      </p:sp>
      <p:sp>
        <p:nvSpPr>
          <p:cNvPr id="5" name="Text 2"/>
          <p:cNvSpPr/>
          <p:nvPr/>
        </p:nvSpPr>
        <p:spPr>
          <a:xfrm>
            <a:off x="6399252" y="4486275"/>
            <a:ext cx="77200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CÓDIGO 13</a:t>
            </a:r>
            <a:endParaRPr lang="en-US" sz="1250" dirty="0"/>
          </a:p>
        </p:txBody>
      </p:sp>
      <p:sp>
        <p:nvSpPr>
          <p:cNvPr id="6" name="Shape 3"/>
          <p:cNvSpPr/>
          <p:nvPr/>
        </p:nvSpPr>
        <p:spPr>
          <a:xfrm>
            <a:off x="7389495" y="4411504"/>
            <a:ext cx="601623" cy="403622"/>
          </a:xfrm>
          <a:prstGeom prst="roundRect">
            <a:avLst>
              <a:gd name="adj" fmla="val 2265"/>
            </a:avLst>
          </a:prstGeom>
          <a:noFill/>
          <a:ln w="15240">
            <a:solidFill>
              <a:srgbClr val="004A8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523798" y="4486275"/>
            <a:ext cx="33301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004A80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2026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6280190" y="5038368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Firjan SENAI - Desenvolvimento Mobile com React Native</a:t>
            </a:r>
            <a:endParaRPr lang="en-US" sz="15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35931"/>
            <a:ext cx="543722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Importações Necessárias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752844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No componente Task, precisamos importar os elementos para trabalhar com gestos: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293626"/>
            <a:ext cx="13042821" cy="1885355"/>
          </a:xfrm>
          <a:prstGeom prst="roundRect">
            <a:avLst>
              <a:gd name="adj" fmla="val 485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3908" y="3293626"/>
            <a:ext cx="13062585" cy="1885355"/>
          </a:xfrm>
          <a:prstGeom prst="roundRect">
            <a:avLst>
              <a:gd name="adj" fmla="val 1579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3442454"/>
            <a:ext cx="12665869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import { 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 Directions, 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 FlingGestureHandler, 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 State 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} from "react-native-gesture-handler"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5402223"/>
            <a:ext cx="13042821" cy="952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FlingGestureHandler: componente que detecta o gesto de fling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Directions: constantes para definir a direção do gesto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State: estados do ciclo de vida do gesto</a:t>
            </a:r>
            <a:endParaRPr lang="en-US" sz="15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46515"/>
            <a:ext cx="743914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Estrutura do FlingGestureHandler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66342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O FlingGestureHandler envolve o elemento que queremos tornar "arrastável". Veja a estrutura básica: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204210"/>
            <a:ext cx="13042821" cy="2837974"/>
          </a:xfrm>
          <a:prstGeom prst="roundRect">
            <a:avLst>
              <a:gd name="adj" fmla="val 322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3908" y="3204210"/>
            <a:ext cx="13062585" cy="2837974"/>
          </a:xfrm>
          <a:prstGeom prst="roundRect">
            <a:avLst>
              <a:gd name="adj" fmla="val 1049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3353038"/>
            <a:ext cx="1266586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&lt;FlingGestureHandler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 direction={Directions.RIGHT}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 onHandlerStateChange={handleFling}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 &lt;Animated.View style={style.rowContainer}&gt;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   {/* Conteúdo da tarefa */}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 &lt;/Animated.View&gt;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&lt;/FlingGestureHandler&gt;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626542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O componente recebe duas props principais: a direção do gesto e a função que será executada quando o gesto ocorrer.</a:t>
            </a:r>
            <a:endParaRPr lang="en-US" sz="15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3024"/>
            <a:ext cx="499681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Estados do Gesto Fling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959" y="2349937"/>
            <a:ext cx="7660481" cy="4546521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97778" y="3461182"/>
            <a:ext cx="652129" cy="65213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816770" y="5841866"/>
            <a:ext cx="1904221" cy="36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30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END</a:t>
            </a:r>
            <a:endParaRPr lang="en-US" sz="23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10368" y="3462404"/>
            <a:ext cx="652130" cy="65213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416929" y="5841866"/>
            <a:ext cx="1904221" cy="36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30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ACTIVE</a:t>
            </a:r>
            <a:endParaRPr lang="en-US" sz="23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10528" y="3462404"/>
            <a:ext cx="652130" cy="65213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3977961" y="5841866"/>
            <a:ext cx="1904221" cy="36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30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BEGAN</a:t>
            </a:r>
            <a:endParaRPr lang="en-US" sz="23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64055"/>
            <a:ext cx="618184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Implementando handleFling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98096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Criamos a função que será executada quando o gesto for detectado: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521750"/>
            <a:ext cx="13042821" cy="1885355"/>
          </a:xfrm>
          <a:prstGeom prst="roundRect">
            <a:avLst>
              <a:gd name="adj" fmla="val 485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3908" y="3521750"/>
            <a:ext cx="13062585" cy="1885355"/>
          </a:xfrm>
          <a:prstGeom prst="roundRect">
            <a:avLst>
              <a:gd name="adj" fmla="val 1579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3670578"/>
            <a:ext cx="12665869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const handleFling = (event) =&gt; {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 if (event.nativeEvent.state === State.ACTIVE) {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   deleteTask()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 }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}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5630347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Esta função verifica se o gesto chegou ao estado ACTIVE (ou seja, foi completado corretamente) e então executa a função deleteTask. O evento nativeEvent contém todas as informações sobre o gesto executado.</a:t>
            </a:r>
            <a:endParaRPr lang="en-US" sz="15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1284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Propriedade runOnJS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718197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Em alguns casos, especialmente ao trabalhar com o simulador Expo, pode ser necessário adicionar a propriedade runOnJS: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258979"/>
            <a:ext cx="13042821" cy="1885355"/>
          </a:xfrm>
          <a:prstGeom prst="roundRect">
            <a:avLst>
              <a:gd name="adj" fmla="val 485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3908" y="3258979"/>
            <a:ext cx="13062585" cy="1885355"/>
          </a:xfrm>
          <a:prstGeom prst="roundRect">
            <a:avLst>
              <a:gd name="adj" fmla="val 1579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3407807"/>
            <a:ext cx="12665869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const handleFling = (event) =&gt; {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 if (event.nativeEvent.state === State.ACTIVE) {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   runOnJS(deleteTask)()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 }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}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93790" y="5367576"/>
            <a:ext cx="13042821" cy="1160740"/>
          </a:xfrm>
          <a:prstGeom prst="roundRect">
            <a:avLst>
              <a:gd name="adj" fmla="val 788"/>
            </a:avLst>
          </a:prstGeom>
          <a:solidFill>
            <a:srgbClr val="B3DFFF"/>
          </a:solidFill>
          <a:ln/>
        </p:spPr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48" y="5662851"/>
            <a:ext cx="248007" cy="198358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438513" y="5615464"/>
            <a:ext cx="1219973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Nota: Esta propriedade é necessária no ambiente de desenvolvimento do Expo, mas geralmente não é requerida no aplicativo compilado. Se você encontrar problemas com gestos não sendo reconhecidos no simulador, experimente adicionar runOnJS.</a:t>
            </a:r>
            <a:endParaRPr lang="en-US" sz="15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270885"/>
            <a:ext cx="404693" cy="373142"/>
          </a:xfrm>
          <a:prstGeom prst="roundRect">
            <a:avLst>
              <a:gd name="adj" fmla="val 2451"/>
            </a:avLst>
          </a:prstGeom>
          <a:solidFill>
            <a:srgbClr val="CCE9FF"/>
          </a:solidFill>
          <a:ln/>
        </p:spPr>
      </p:sp>
      <p:sp>
        <p:nvSpPr>
          <p:cNvPr id="3" name="Text 1"/>
          <p:cNvSpPr/>
          <p:nvPr/>
        </p:nvSpPr>
        <p:spPr>
          <a:xfrm>
            <a:off x="912852" y="3330416"/>
            <a:ext cx="16656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04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3723323"/>
            <a:ext cx="640449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Animações com React Native</a:t>
            </a:r>
            <a:endParaRPr lang="en-US" sz="3900" dirty="0"/>
          </a:p>
        </p:txBody>
      </p:sp>
      <p:sp>
        <p:nvSpPr>
          <p:cNvPr id="5" name="Text 3"/>
          <p:cNvSpPr/>
          <p:nvPr/>
        </p:nvSpPr>
        <p:spPr>
          <a:xfrm>
            <a:off x="793790" y="464105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Adicionando feedback visual às interações do usuário</a:t>
            </a:r>
            <a:endParaRPr lang="en-US" sz="15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91633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Por Que Animar?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3509367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Gestos e animações geralmente trabalham juntos para criar uma experiência de usuário coesa. Embora seja possível implementar um gesto sem animação, o feedback visual torna a interação mais intuitiva e satisfatória.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4685228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Quando o usuário arrasta uma tarefa, ele espera ver aquele movimento acontecendo. A animação cria essa conexão entre ação e resultado, confirmando que o aplicativo está respondendo ao gesto.</a:t>
            </a:r>
            <a:endParaRPr lang="en-US" sz="15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56460"/>
            <a:ext cx="589383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React Native Animated API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27255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Sobre a API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3781068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O React Native inclui nativamente uma API de animação poderosa e performática. Ela oferece diferentes tipos de animação, sendo as mais comuns: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4912281"/>
            <a:ext cx="6279356" cy="952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timing: animação ao longo do tempo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spring: animação com efeito de mola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decay: animação com desaceleração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7421999" y="3074194"/>
            <a:ext cx="6565106" cy="2998946"/>
          </a:xfrm>
          <a:prstGeom prst="roundRect">
            <a:avLst>
              <a:gd name="adj" fmla="val 305"/>
            </a:avLst>
          </a:prstGeom>
          <a:solidFill>
            <a:srgbClr val="004A80"/>
          </a:solidFill>
          <a:ln/>
        </p:spPr>
      </p:sp>
      <p:sp>
        <p:nvSpPr>
          <p:cNvPr id="7" name="Text 5"/>
          <p:cNvSpPr/>
          <p:nvPr/>
        </p:nvSpPr>
        <p:spPr>
          <a:xfrm>
            <a:off x="7620357" y="327255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Vantagens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620357" y="3781068"/>
            <a:ext cx="6168390" cy="1270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FFFFFF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Nativa do React Native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FFFFFF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Performance otimizada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FFFFFF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Sem dependências externas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FFFFFF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Integração com Gesture Handler</a:t>
            </a:r>
            <a:endParaRPr lang="en-US" sz="15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4287"/>
            <a:ext cx="544199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Preparando a Estilização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981200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Antes de implementar a animação, vamos melhorar visualmente as tarefas para facilitar a visualização do movimento: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2521982"/>
            <a:ext cx="13042821" cy="4743212"/>
          </a:xfrm>
          <a:prstGeom prst="roundRect">
            <a:avLst>
              <a:gd name="adj" fmla="val 193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3908" y="2521982"/>
            <a:ext cx="13062585" cy="4743212"/>
          </a:xfrm>
          <a:prstGeom prst="roundRect">
            <a:avLst>
              <a:gd name="adj" fmla="val 628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2670810"/>
            <a:ext cx="12665869" cy="4445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rowContainer: {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display: "flex",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flexDirection: "row",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alignItems: "center",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gap: 10,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marginBottom: 10,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elevation: 3, // Sombra Android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shadowColor: "#000", // Sombra iOS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shadowOpacity: 0.1,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shadowOffset: { width: 0, height: 2 },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backgroundColor: "#FFFFFF",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padding: 10,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borderRadius: 8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}</a:t>
            </a:r>
            <a:endParaRPr lang="en-US" sz="15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94146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Detalhes de Sombra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711059"/>
            <a:ext cx="4215289" cy="1824276"/>
          </a:xfrm>
          <a:prstGeom prst="roundRect">
            <a:avLst>
              <a:gd name="adj" fmla="val 501"/>
            </a:avLst>
          </a:prstGeom>
          <a:solidFill>
            <a:srgbClr val="004A80"/>
          </a:solidFill>
          <a:ln w="22860">
            <a:solidFill>
              <a:srgbClr val="19639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15008" y="393227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elevation (Android)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1015008" y="4361498"/>
            <a:ext cx="377285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Propriedade que cria sombra automaticamente no Android. Valor numérico indica a "altura" do elemento.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5207437" y="3711059"/>
            <a:ext cx="4215408" cy="1824276"/>
          </a:xfrm>
          <a:prstGeom prst="roundRect">
            <a:avLst>
              <a:gd name="adj" fmla="val 501"/>
            </a:avLst>
          </a:prstGeom>
          <a:solidFill>
            <a:srgbClr val="382F2D"/>
          </a:solidFill>
          <a:ln w="22860">
            <a:solidFill>
              <a:srgbClr val="514846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28655" y="393227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shadow* (iOS)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5428655" y="4361498"/>
            <a:ext cx="377297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Conjunto de propriedades para criar sombra no iOS: shadowColor, shadowOpacity e shadowOffset.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9621203" y="3711059"/>
            <a:ext cx="4215289" cy="1824276"/>
          </a:xfrm>
          <a:prstGeom prst="roundRect">
            <a:avLst>
              <a:gd name="adj" fmla="val 501"/>
            </a:avLst>
          </a:prstGeom>
          <a:solidFill>
            <a:srgbClr val="D7282F"/>
          </a:solidFill>
          <a:ln w="22860">
            <a:solidFill>
              <a:srgbClr val="F04148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42421" y="393227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backgroundColor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9842421" y="4361498"/>
            <a:ext cx="377285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Essencial para que a sombra apareça corretamente. Sem ela, o fundo fica transparente.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52293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Sumário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16920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14042"/>
                </a:solidFill>
                <a:latin typeface="Trebuchet MS Normal Light" pitchFamily="34" charset="0"/>
                <a:ea typeface="Trebuchet MS Normal Light" pitchFamily="34" charset="-122"/>
                <a:cs typeface="Trebuchet MS Normal Light" pitchFamily="34" charset="-120"/>
              </a:rPr>
              <a:t>01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483531"/>
            <a:ext cx="4215289" cy="22860"/>
          </a:xfrm>
          <a:prstGeom prst="rect">
            <a:avLst/>
          </a:prstGeom>
          <a:solidFill>
            <a:srgbClr val="004A80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628430"/>
            <a:ext cx="315087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Introdução aos Gestos Touch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93790" y="4057650"/>
            <a:ext cx="42152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Diferenças entre interação web e mobile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5207437" y="316920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14042"/>
                </a:solidFill>
                <a:latin typeface="Trebuchet MS Normal Light" pitchFamily="34" charset="0"/>
                <a:ea typeface="Trebuchet MS Normal Light" pitchFamily="34" charset="-122"/>
                <a:cs typeface="Trebuchet MS Normal Light" pitchFamily="34" charset="-120"/>
              </a:rPr>
              <a:t>02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5207437" y="3483531"/>
            <a:ext cx="4215408" cy="22860"/>
          </a:xfrm>
          <a:prstGeom prst="rect">
            <a:avLst/>
          </a:prstGeom>
          <a:solidFill>
            <a:srgbClr val="382F2D"/>
          </a:solidFill>
          <a:ln/>
        </p:spPr>
      </p:sp>
      <p:sp>
        <p:nvSpPr>
          <p:cNvPr id="9" name="Text 7"/>
          <p:cNvSpPr/>
          <p:nvPr/>
        </p:nvSpPr>
        <p:spPr>
          <a:xfrm>
            <a:off x="5207437" y="3628430"/>
            <a:ext cx="292465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Configuração do Ambiente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5207437" y="4057650"/>
            <a:ext cx="42154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Preparando o projeto para gestos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9621203" y="316920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14042"/>
                </a:solidFill>
                <a:latin typeface="Trebuchet MS Normal Light" pitchFamily="34" charset="0"/>
                <a:ea typeface="Trebuchet MS Normal Light" pitchFamily="34" charset="-122"/>
                <a:cs typeface="Trebuchet MS Normal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9621203" y="3483531"/>
            <a:ext cx="4215289" cy="22860"/>
          </a:xfrm>
          <a:prstGeom prst="rect">
            <a:avLst/>
          </a:prstGeom>
          <a:solidFill>
            <a:srgbClr val="D7282F"/>
          </a:solidFill>
          <a:ln/>
        </p:spPr>
      </p:sp>
      <p:sp>
        <p:nvSpPr>
          <p:cNvPr id="13" name="Text 11"/>
          <p:cNvSpPr/>
          <p:nvPr/>
        </p:nvSpPr>
        <p:spPr>
          <a:xfrm>
            <a:off x="9621203" y="3628430"/>
            <a:ext cx="361128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Implementação do Fling Gesture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9621203" y="4057650"/>
            <a:ext cx="42152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Criando o gesto de arrastar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93790" y="472237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14042"/>
                </a:solidFill>
                <a:latin typeface="Trebuchet MS Normal Light" pitchFamily="34" charset="0"/>
                <a:ea typeface="Trebuchet MS Normal Light" pitchFamily="34" charset="-122"/>
                <a:cs typeface="Trebuchet MS Normal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93790" y="5036701"/>
            <a:ext cx="6422112" cy="22860"/>
          </a:xfrm>
          <a:prstGeom prst="rect">
            <a:avLst/>
          </a:prstGeom>
          <a:solidFill>
            <a:srgbClr val="0082AD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181600"/>
            <a:ext cx="320147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Animações com React Native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93790" y="5610820"/>
            <a:ext cx="642211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Feedback visual para interações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7414260" y="472237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14042"/>
                </a:solidFill>
                <a:latin typeface="Trebuchet MS Normal Light" pitchFamily="34" charset="0"/>
                <a:ea typeface="Trebuchet MS Normal Light" pitchFamily="34" charset="-122"/>
                <a:cs typeface="Trebuchet MS Normal Light" pitchFamily="34" charset="-120"/>
              </a:rPr>
              <a:t>05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7414260" y="5036701"/>
            <a:ext cx="6422231" cy="22860"/>
          </a:xfrm>
          <a:prstGeom prst="rect">
            <a:avLst/>
          </a:prstGeom>
          <a:solidFill>
            <a:srgbClr val="004A80"/>
          </a:solidFill>
          <a:ln/>
        </p:spPr>
      </p:sp>
      <p:sp>
        <p:nvSpPr>
          <p:cNvPr id="21" name="Text 19"/>
          <p:cNvSpPr/>
          <p:nvPr/>
        </p:nvSpPr>
        <p:spPr>
          <a:xfrm>
            <a:off x="7414260" y="518160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Código Completo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7414260" y="5610820"/>
            <a:ext cx="64222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Integração final e boas práticas</a:t>
            </a:r>
            <a:endParaRPr lang="en-US" sz="15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46515"/>
            <a:ext cx="543163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Criando o Valor Animado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66342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Primeiro, importamos e criamos um valor animado que representará a posição do elemento: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204210"/>
            <a:ext cx="13042821" cy="2837974"/>
          </a:xfrm>
          <a:prstGeom prst="roundRect">
            <a:avLst>
              <a:gd name="adj" fmla="val 322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3908" y="3204210"/>
            <a:ext cx="13062585" cy="2837974"/>
          </a:xfrm>
          <a:prstGeom prst="roundRect">
            <a:avLst>
              <a:gd name="adj" fmla="val 1049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3353038"/>
            <a:ext cx="1266586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import { Animated } from "react-native"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export default function Task({ text, initialCompleted, deleteTask }) {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 const [completed, setCompleted] = useState(initialCompleted)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 const swipe = new Animated.Value(0)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 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 // restante do código...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}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626542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O Animated.Value(0) cria uma referência a um valor que pode ser animado. Começamos com 0, representando a posição inicial do elemento.</a:t>
            </a:r>
            <a:endParaRPr lang="en-US" sz="155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87805"/>
            <a:ext cx="725162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Configurando a Animação Timing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50471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Dentro da função handleFling, configuramos a animação que será executada: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045500"/>
            <a:ext cx="13042821" cy="3155513"/>
          </a:xfrm>
          <a:prstGeom prst="roundRect">
            <a:avLst>
              <a:gd name="adj" fmla="val 290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3908" y="3045500"/>
            <a:ext cx="13062585" cy="3155513"/>
          </a:xfrm>
          <a:prstGeom prst="roundRect">
            <a:avLst>
              <a:gd name="adj" fmla="val 943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3194328"/>
            <a:ext cx="12665869" cy="28578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const handleFling = (event) =&gt; {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 if (event.nativeEvent.state === State.ACTIVE) {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   Animated.timing(swipe, {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     toValue: 500,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     duration: 300,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     useNativeDriver: true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   }).start(() =&gt; deleteTask())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 }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}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6424255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A animação move o elemento de 0 até 500 pixels em 300 milissegundos. Quando termina, executa o callback que deleta a tarefa.</a:t>
            </a:r>
            <a:endParaRPr lang="en-US" sz="155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6573"/>
            <a:ext cx="663071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Anatomia do Animated.timing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303770" y="2173486"/>
            <a:ext cx="22860" cy="4899422"/>
          </a:xfrm>
          <a:prstGeom prst="roundRect">
            <a:avLst>
              <a:gd name="adj" fmla="val 40000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6519505" y="2385298"/>
            <a:ext cx="595313" cy="22860"/>
          </a:xfrm>
          <a:prstGeom prst="roundRect">
            <a:avLst>
              <a:gd name="adj" fmla="val 40000"/>
            </a:avLst>
          </a:prstGeom>
          <a:solidFill>
            <a:srgbClr val="196399"/>
          </a:solidFill>
          <a:ln/>
        </p:spPr>
      </p:sp>
      <p:sp>
        <p:nvSpPr>
          <p:cNvPr id="5" name="Shape 3"/>
          <p:cNvSpPr/>
          <p:nvPr/>
        </p:nvSpPr>
        <p:spPr>
          <a:xfrm>
            <a:off x="7091958" y="2173486"/>
            <a:ext cx="446484" cy="446484"/>
          </a:xfrm>
          <a:prstGeom prst="roundRect">
            <a:avLst>
              <a:gd name="adj" fmla="val 2048"/>
            </a:avLst>
          </a:prstGeom>
          <a:solidFill>
            <a:srgbClr val="004A80"/>
          </a:solidFill>
          <a:ln w="22860">
            <a:solidFill>
              <a:srgbClr val="196399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66372" y="2210693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3842028" y="224170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Parâmetro 1: swipe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93790" y="2670929"/>
            <a:ext cx="552914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O valor animado que será modificado durante a animação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515582" y="3575923"/>
            <a:ext cx="595313" cy="22860"/>
          </a:xfrm>
          <a:prstGeom prst="roundRect">
            <a:avLst>
              <a:gd name="adj" fmla="val 40000"/>
            </a:avLst>
          </a:prstGeom>
          <a:solidFill>
            <a:srgbClr val="514846"/>
          </a:solidFill>
          <a:ln/>
        </p:spPr>
      </p:sp>
      <p:sp>
        <p:nvSpPr>
          <p:cNvPr id="10" name="Shape 8"/>
          <p:cNvSpPr/>
          <p:nvPr/>
        </p:nvSpPr>
        <p:spPr>
          <a:xfrm>
            <a:off x="7091958" y="3364111"/>
            <a:ext cx="446484" cy="446484"/>
          </a:xfrm>
          <a:prstGeom prst="roundRect">
            <a:avLst>
              <a:gd name="adj" fmla="val 2048"/>
            </a:avLst>
          </a:prstGeom>
          <a:solidFill>
            <a:srgbClr val="382F2D"/>
          </a:solidFill>
          <a:ln w="22860">
            <a:solidFill>
              <a:srgbClr val="514846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66372" y="3401318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2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8307467" y="343233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toValue: 500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8307467" y="3861554"/>
            <a:ext cx="552914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Valor final desejado — elemento se moverá 500 pixels para direita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6519505" y="4602242"/>
            <a:ext cx="595313" cy="22860"/>
          </a:xfrm>
          <a:prstGeom prst="roundRect">
            <a:avLst>
              <a:gd name="adj" fmla="val 40000"/>
            </a:avLst>
          </a:prstGeom>
          <a:solidFill>
            <a:srgbClr val="F04148"/>
          </a:solidFill>
          <a:ln/>
        </p:spPr>
      </p:sp>
      <p:sp>
        <p:nvSpPr>
          <p:cNvPr id="15" name="Shape 13"/>
          <p:cNvSpPr/>
          <p:nvPr/>
        </p:nvSpPr>
        <p:spPr>
          <a:xfrm>
            <a:off x="7091958" y="4390430"/>
            <a:ext cx="446484" cy="446484"/>
          </a:xfrm>
          <a:prstGeom prst="roundRect">
            <a:avLst>
              <a:gd name="adj" fmla="val 2048"/>
            </a:avLst>
          </a:prstGeom>
          <a:solidFill>
            <a:srgbClr val="D7282F"/>
          </a:solidFill>
          <a:ln w="22860">
            <a:solidFill>
              <a:srgbClr val="F04148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66372" y="4427637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3</a:t>
            </a:r>
            <a:endParaRPr lang="en-US" sz="2300" dirty="0"/>
          </a:p>
        </p:txBody>
      </p:sp>
      <p:sp>
        <p:nvSpPr>
          <p:cNvPr id="17" name="Text 15"/>
          <p:cNvSpPr/>
          <p:nvPr/>
        </p:nvSpPr>
        <p:spPr>
          <a:xfrm>
            <a:off x="3842028" y="445865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duration: 300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93790" y="4887873"/>
            <a:ext cx="552914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Duração em milissegundos — animação rápida e responsiva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7515582" y="5628680"/>
            <a:ext cx="595313" cy="22860"/>
          </a:xfrm>
          <a:prstGeom prst="roundRect">
            <a:avLst>
              <a:gd name="adj" fmla="val 40000"/>
            </a:avLst>
          </a:prstGeom>
          <a:solidFill>
            <a:srgbClr val="199BC6"/>
          </a:solidFill>
          <a:ln/>
        </p:spPr>
      </p:sp>
      <p:sp>
        <p:nvSpPr>
          <p:cNvPr id="20" name="Shape 18"/>
          <p:cNvSpPr/>
          <p:nvPr/>
        </p:nvSpPr>
        <p:spPr>
          <a:xfrm>
            <a:off x="7091958" y="5416867"/>
            <a:ext cx="446484" cy="446484"/>
          </a:xfrm>
          <a:prstGeom prst="roundRect">
            <a:avLst>
              <a:gd name="adj" fmla="val 2048"/>
            </a:avLst>
          </a:prstGeom>
          <a:solidFill>
            <a:srgbClr val="0082AD"/>
          </a:solidFill>
          <a:ln w="22860">
            <a:solidFill>
              <a:srgbClr val="199BC6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66372" y="5454075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4</a:t>
            </a:r>
            <a:endParaRPr lang="en-US" sz="2300" dirty="0"/>
          </a:p>
        </p:txBody>
      </p:sp>
      <p:sp>
        <p:nvSpPr>
          <p:cNvPr id="22" name="Text 20"/>
          <p:cNvSpPr/>
          <p:nvPr/>
        </p:nvSpPr>
        <p:spPr>
          <a:xfrm>
            <a:off x="8307467" y="548509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start(callback)</a:t>
            </a:r>
            <a:endParaRPr lang="en-US" sz="1950" dirty="0"/>
          </a:p>
        </p:txBody>
      </p:sp>
      <p:sp>
        <p:nvSpPr>
          <p:cNvPr id="23" name="Text 21"/>
          <p:cNvSpPr/>
          <p:nvPr/>
        </p:nvSpPr>
        <p:spPr>
          <a:xfrm>
            <a:off x="8307467" y="5914311"/>
            <a:ext cx="552914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Inicia a animação e executa função ao finalizar</a:t>
            </a:r>
            <a:endParaRPr lang="en-US" sz="155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70265"/>
            <a:ext cx="778430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Aplicando a Animação ao Elemento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18717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Substituímos a View normal por Animated.View e aplicamos a transformação: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2727960"/>
            <a:ext cx="13042821" cy="3473053"/>
          </a:xfrm>
          <a:prstGeom prst="roundRect">
            <a:avLst>
              <a:gd name="adj" fmla="val 263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3908" y="2727960"/>
            <a:ext cx="13062585" cy="3473053"/>
          </a:xfrm>
          <a:prstGeom prst="roundRect">
            <a:avLst>
              <a:gd name="adj" fmla="val 857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2876788"/>
            <a:ext cx="12665869" cy="3175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&lt;Animated.View 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 style={[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   style.rowContainer, 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   { 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     transform: [{ translateX: swipe }] 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   }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 ]}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&gt;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 {/* Conteúdo da tarefa */}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&lt;/Animated.View&gt;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6424255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A propriedade transform com translateX move o elemento horizontalmente. O valor swipe controla quanto ele se move, e este valor é animado de 0 a 500.</a:t>
            </a:r>
            <a:endParaRPr lang="en-US" sz="155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44973"/>
            <a:ext cx="723328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Transform: A Chave da Animação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66188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A propriedade CSS transform é ideal para animações porque não causa reflow no layout. Suas principais transformações são: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4202668"/>
            <a:ext cx="496133" cy="49613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7930" y="4202668"/>
            <a:ext cx="255496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translateX / translateY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537930" y="4631888"/>
            <a:ext cx="343804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Move o elemento horizontalmente ou verticalmente sem afetar outros elementos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23986" y="4202668"/>
            <a:ext cx="496133" cy="49613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968127" y="420266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rotate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5968127" y="4631888"/>
            <a:ext cx="343816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Rotaciona o elemento em graus, útil para indicadores visuais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4302" y="4202668"/>
            <a:ext cx="496133" cy="49613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398443" y="420266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scale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10398443" y="4631888"/>
            <a:ext cx="343816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Aumenta ou diminui o tamanho do elemento proporcionalmente</a:t>
            </a:r>
            <a:endParaRPr lang="en-US" sz="155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270885"/>
            <a:ext cx="404693" cy="373142"/>
          </a:xfrm>
          <a:prstGeom prst="roundRect">
            <a:avLst>
              <a:gd name="adj" fmla="val 2451"/>
            </a:avLst>
          </a:prstGeom>
          <a:solidFill>
            <a:srgbClr val="CCE9FF"/>
          </a:solidFill>
          <a:ln/>
        </p:spPr>
      </p:sp>
      <p:sp>
        <p:nvSpPr>
          <p:cNvPr id="3" name="Text 1"/>
          <p:cNvSpPr/>
          <p:nvPr/>
        </p:nvSpPr>
        <p:spPr>
          <a:xfrm>
            <a:off x="912852" y="3330416"/>
            <a:ext cx="16656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05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3723323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Código Completo</a:t>
            </a:r>
            <a:endParaRPr lang="en-US" sz="3900" dirty="0"/>
          </a:p>
        </p:txBody>
      </p:sp>
      <p:sp>
        <p:nvSpPr>
          <p:cNvPr id="5" name="Text 3"/>
          <p:cNvSpPr/>
          <p:nvPr/>
        </p:nvSpPr>
        <p:spPr>
          <a:xfrm>
            <a:off x="793790" y="464105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Integração final de todos os conceitos apresentados</a:t>
            </a:r>
            <a:endParaRPr lang="en-US" sz="155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527685"/>
            <a:ext cx="2190036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Código Final - app/_layout.jsx</a:t>
            </a:r>
            <a:endParaRPr lang="en-US" sz="1250" dirty="0"/>
          </a:p>
        </p:txBody>
      </p:sp>
      <p:sp>
        <p:nvSpPr>
          <p:cNvPr id="3" name="Shape 1"/>
          <p:cNvSpPr/>
          <p:nvPr/>
        </p:nvSpPr>
        <p:spPr>
          <a:xfrm>
            <a:off x="396835" y="771049"/>
            <a:ext cx="13836729" cy="6930866"/>
          </a:xfrm>
          <a:prstGeom prst="roundRect">
            <a:avLst>
              <a:gd name="adj" fmla="val 132"/>
            </a:avLst>
          </a:prstGeom>
          <a:solidFill>
            <a:srgbClr val="F2F2F2"/>
          </a:solidFill>
          <a:ln/>
        </p:spPr>
      </p:sp>
      <p:sp>
        <p:nvSpPr>
          <p:cNvPr id="4" name="Shape 2"/>
          <p:cNvSpPr/>
          <p:nvPr/>
        </p:nvSpPr>
        <p:spPr>
          <a:xfrm>
            <a:off x="393621" y="771049"/>
            <a:ext cx="13843159" cy="6930866"/>
          </a:xfrm>
          <a:prstGeom prst="roundRect">
            <a:avLst>
              <a:gd name="adj" fmla="val 140"/>
            </a:avLst>
          </a:prstGeom>
          <a:solidFill>
            <a:srgbClr val="F2F2F2"/>
          </a:solidFill>
          <a:ln/>
        </p:spPr>
      </p:sp>
      <p:sp>
        <p:nvSpPr>
          <p:cNvPr id="5" name="Text 3"/>
          <p:cNvSpPr/>
          <p:nvPr/>
        </p:nvSpPr>
        <p:spPr>
          <a:xfrm>
            <a:off x="458033" y="819388"/>
            <a:ext cx="13714333" cy="6834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import { FlatList, Image, Pressable, StyleSheet, Text, TextInput, View } from "react-native"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import logo from "../assets/images/check.png"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import { colors } from "../constants/colors"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import Task from "../components/Task"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import { useState } from "react"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import { GestureHandlerRootView } from "react-native-gesture-handler"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const initialTasks = [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{ id: 1, completed: true, text: "Fazer café" },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{ id: 2, completed: false, text: "Estudar React Native" },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{ id: 3, completed: false, text: "Academia" }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]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export default function RootLayout() {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const [tasks, setTasks] = useState(initialTasks)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const [text, setText] = useState("")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const addTask = () =&gt; {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const newTask = { id: tasks.length + 1, completed: false, text }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setTasks([...tasks, newTask])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setText("")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}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return (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&lt;GestureHandlerRootView&gt;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&lt;View style={style.mainContainer}&gt;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&lt;View style={style.rowContainer}&gt;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&lt;Image source={logo} style={style.image} /&gt;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&lt;Text style={style.title}&gt;Minhas Tarefas&lt;/Text&gt;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&lt;/View&gt;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&lt;View style={style.rowContainer}&gt;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&lt;TextInput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value={text}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onChangeText={setText}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style={style.input}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/&gt;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&lt;Pressable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onPress={addTask}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style={({ pressed }) =&gt; [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style.button,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{ backgroundColor: pressed ? "blue" : colors.primary }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]}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&gt;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&lt;Text style={style.buttonText}&gt;+&lt;/Text&gt;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&lt;/Pressable&gt;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&lt;/View&gt;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&lt;FlatList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data={tasks}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keyExtractor={(item) =&gt; item.id}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renderItem={({ item }) =&gt; (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&lt;Task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text={item.text}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initialCompleted={item.completed}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deleteTask={() =&gt; setTasks(tasks.filter((t) =&gt; t.id !== item.id))}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/&gt;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)}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/&gt;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&lt;/View&gt;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&lt;/GestureHandlerRootView&gt;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)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}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const style = StyleSheet.create({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image: { width: 50, height: 50 },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title: {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fontSize: 30,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fontFamily: "Calibri",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fontWeight: 600,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color: colors.primary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},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input: {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height: 40,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paddingHorizontal: 16,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borderColor: "gray",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borderWidth: 1,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borderRadius: 20,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flexGrow: 1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},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button: {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width: 40,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height: 40,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borderRadius: 20,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backgroundColor: colors.primary,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display: "flex",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alignItems: "center",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justifyContent: "center"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},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buttonText: { color: "white", fontSize: 20 },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mainContainer: { margin: 20 },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rowContainer: {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display: "flex",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flexDirection: "row",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alignItems: "center",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justifyContent: "center",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gap: 10,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marginBottom: 20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}</a:t>
            </a:r>
            <a:endParaRPr lang="en-US" sz="500" dirty="0"/>
          </a:p>
          <a:p>
            <a:pPr marL="0" indent="0" algn="l">
              <a:lnSpc>
                <a:spcPts val="500"/>
              </a:lnSpc>
              <a:buNone/>
            </a:pPr>
            <a:r>
              <a:rPr lang="en-US" sz="500" b="1" dirty="0">
                <a:solidFill>
                  <a:srgbClr val="414042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})</a:t>
            </a:r>
            <a:endParaRPr lang="en-US" sz="5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91633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2AD"/>
                </a:solidFill>
                <a:latin typeface="Varela Round Bold" pitchFamily="34" charset="0"/>
                <a:ea typeface="Varela Round Bold" pitchFamily="34" charset="-122"/>
                <a:cs typeface="Varela Round Bold" pitchFamily="34" charset="-120"/>
              </a:rPr>
              <a:t>Perguntas?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3509367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Entre em contato: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4050149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raphael.b.oliveira@docente.senai.br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6280190" y="4590931"/>
            <a:ext cx="7556421" cy="1047036"/>
          </a:xfrm>
          <a:prstGeom prst="roundRect">
            <a:avLst>
              <a:gd name="adj" fmla="val 7961"/>
            </a:avLst>
          </a:prstGeom>
          <a:solidFill>
            <a:srgbClr val="D2F1F9"/>
          </a:solidFill>
          <a:ln w="7620">
            <a:solidFill>
              <a:srgbClr val="B8D7D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6486168" y="4796909"/>
            <a:ext cx="714446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Obrigado pela atenção! Estou à disposição para esclarecer dúvidas e ajudar no </a:t>
            </a:r>
            <a:r>
              <a:rPr lang="en-US" sz="1550" dirty="0" err="1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seu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aprendizado</a:t>
            </a:r>
            <a:r>
              <a:rPr lang="en-US" sz="1550" dirty="0">
                <a:solidFill>
                  <a:srgbClr val="000000"/>
                </a:solidFill>
                <a:latin typeface="Varela Round" pitchFamily="34" charset="0"/>
                <a:ea typeface="Varela Round" pitchFamily="34" charset="-122"/>
                <a:cs typeface="Varela Round" pitchFamily="34" charset="-120"/>
              </a:rPr>
              <a:t>.</a:t>
            </a:r>
            <a:endParaRPr lang="en-US" sz="155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24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32" t="-34478" r="-2765" b="-363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" y="-18029"/>
            <a:ext cx="14630400" cy="8247629"/>
            <a:chOff x="0" y="0"/>
            <a:chExt cx="24384000" cy="137460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46099"/>
            </a:xfrm>
            <a:custGeom>
              <a:avLst/>
              <a:gdLst/>
              <a:ahLst/>
              <a:cxnLst/>
              <a:rect l="l" t="t" r="r" b="b"/>
              <a:pathLst>
                <a:path w="24384000" h="13746099">
                  <a:moveTo>
                    <a:pt x="0" y="0"/>
                  </a:moveTo>
                  <a:lnTo>
                    <a:pt x="24384000" y="0"/>
                  </a:lnTo>
                  <a:lnTo>
                    <a:pt x="24384000" y="13746099"/>
                  </a:lnTo>
                  <a:lnTo>
                    <a:pt x="0" y="13746099"/>
                  </a:lnTo>
                  <a:close/>
                </a:path>
              </a:pathLst>
            </a:custGeom>
            <a:gradFill rotWithShape="1">
              <a:gsLst>
                <a:gs pos="0">
                  <a:srgbClr val="00ABDA">
                    <a:alpha val="0"/>
                  </a:srgbClr>
                </a:gs>
                <a:gs pos="5000">
                  <a:srgbClr val="00ABDA">
                    <a:alpha val="80000"/>
                  </a:srgbClr>
                </a:gs>
                <a:gs pos="79000">
                  <a:srgbClr val="382F2D">
                    <a:alpha val="80000"/>
                  </a:srgbClr>
                </a:gs>
                <a:gs pos="88398">
                  <a:srgbClr val="0082AD">
                    <a:alpha val="60000"/>
                  </a:srgbClr>
                </a:gs>
              </a:gsLst>
              <a:lin ang="1080000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0" y="-18029"/>
            <a:ext cx="14630392" cy="8247629"/>
            <a:chOff x="0" y="0"/>
            <a:chExt cx="24383987" cy="137460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384000" cy="13746099"/>
            </a:xfrm>
            <a:custGeom>
              <a:avLst/>
              <a:gdLst/>
              <a:ahLst/>
              <a:cxnLst/>
              <a:rect l="l" t="t" r="r" b="b"/>
              <a:pathLst>
                <a:path w="24384000" h="13746099">
                  <a:moveTo>
                    <a:pt x="0" y="0"/>
                  </a:moveTo>
                  <a:lnTo>
                    <a:pt x="24384000" y="0"/>
                  </a:lnTo>
                  <a:lnTo>
                    <a:pt x="24384000" y="13746099"/>
                  </a:lnTo>
                  <a:lnTo>
                    <a:pt x="0" y="13746099"/>
                  </a:lnTo>
                  <a:close/>
                </a:path>
              </a:pathLst>
            </a:custGeom>
            <a:solidFill>
              <a:srgbClr val="382F2D">
                <a:alpha val="1568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4255938" y="2203438"/>
            <a:ext cx="6118525" cy="3804697"/>
            <a:chOff x="0" y="0"/>
            <a:chExt cx="10197541" cy="634116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197592" cy="6341110"/>
            </a:xfrm>
            <a:custGeom>
              <a:avLst/>
              <a:gdLst/>
              <a:ahLst/>
              <a:cxnLst/>
              <a:rect l="l" t="t" r="r" b="b"/>
              <a:pathLst>
                <a:path w="10197592" h="6341110">
                  <a:moveTo>
                    <a:pt x="0" y="0"/>
                  </a:moveTo>
                  <a:lnTo>
                    <a:pt x="10197592" y="0"/>
                  </a:lnTo>
                  <a:lnTo>
                    <a:pt x="10197592" y="6341110"/>
                  </a:lnTo>
                  <a:lnTo>
                    <a:pt x="0" y="6341110"/>
                  </a:lnTo>
                  <a:close/>
                </a:path>
              </a:pathLst>
            </a:custGeom>
            <a:solidFill>
              <a:srgbClr val="382F2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9" name="Freeform 9"/>
          <p:cNvSpPr/>
          <p:nvPr/>
        </p:nvSpPr>
        <p:spPr>
          <a:xfrm>
            <a:off x="437282" y="5079347"/>
            <a:ext cx="3641385" cy="2802682"/>
          </a:xfrm>
          <a:custGeom>
            <a:avLst/>
            <a:gdLst/>
            <a:ahLst/>
            <a:cxnLst/>
            <a:rect l="l" t="t" r="r" b="b"/>
            <a:pathLst>
              <a:path w="4551731" h="3503352">
                <a:moveTo>
                  <a:pt x="0" y="0"/>
                </a:moveTo>
                <a:lnTo>
                  <a:pt x="4551730" y="0"/>
                </a:lnTo>
                <a:lnTo>
                  <a:pt x="4551730" y="3503352"/>
                </a:lnTo>
                <a:lnTo>
                  <a:pt x="0" y="35033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48" b="-148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82F2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2" name="Freeform 12"/>
          <p:cNvSpPr/>
          <p:nvPr/>
        </p:nvSpPr>
        <p:spPr>
          <a:xfrm>
            <a:off x="6036892" y="3560064"/>
            <a:ext cx="2556609" cy="1109472"/>
          </a:xfrm>
          <a:custGeom>
            <a:avLst/>
            <a:gdLst/>
            <a:ahLst/>
            <a:cxnLst/>
            <a:rect l="l" t="t" r="r" b="b"/>
            <a:pathLst>
              <a:path w="3195761" h="1386840">
                <a:moveTo>
                  <a:pt x="0" y="0"/>
                </a:moveTo>
                <a:lnTo>
                  <a:pt x="3195761" y="0"/>
                </a:lnTo>
                <a:lnTo>
                  <a:pt x="3195761" y="1386840"/>
                </a:lnTo>
                <a:lnTo>
                  <a:pt x="0" y="13868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64" b="-64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270885"/>
            <a:ext cx="404693" cy="373142"/>
          </a:xfrm>
          <a:prstGeom prst="roundRect">
            <a:avLst>
              <a:gd name="adj" fmla="val 2451"/>
            </a:avLst>
          </a:prstGeom>
          <a:solidFill>
            <a:srgbClr val="CCE9FF"/>
          </a:solidFill>
          <a:ln/>
        </p:spPr>
      </p:sp>
      <p:sp>
        <p:nvSpPr>
          <p:cNvPr id="3" name="Text 1"/>
          <p:cNvSpPr/>
          <p:nvPr/>
        </p:nvSpPr>
        <p:spPr>
          <a:xfrm>
            <a:off x="912852" y="3330416"/>
            <a:ext cx="16656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01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3723323"/>
            <a:ext cx="630328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Introdução aos Gestos Touch</a:t>
            </a:r>
            <a:endParaRPr lang="en-US" sz="3900" dirty="0"/>
          </a:p>
        </p:txBody>
      </p:sp>
      <p:sp>
        <p:nvSpPr>
          <p:cNvPr id="5" name="Text 3"/>
          <p:cNvSpPr/>
          <p:nvPr/>
        </p:nvSpPr>
        <p:spPr>
          <a:xfrm>
            <a:off x="793790" y="464105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Compreendendo as diferenças fundamentais entre interação web e mobile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9820"/>
            <a:ext cx="539484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Interação Web vs Mobile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137315" y="3287554"/>
            <a:ext cx="3821906" cy="2572226"/>
          </a:xfrm>
          <a:prstGeom prst="roundRect">
            <a:avLst>
              <a:gd name="adj" fmla="val 355"/>
            </a:avLst>
          </a:prstGeom>
          <a:solidFill>
            <a:srgbClr val="004A80"/>
          </a:solidFill>
          <a:ln/>
        </p:spPr>
      </p:sp>
      <p:sp>
        <p:nvSpPr>
          <p:cNvPr id="5" name="Text 2"/>
          <p:cNvSpPr/>
          <p:nvPr/>
        </p:nvSpPr>
        <p:spPr>
          <a:xfrm>
            <a:off x="6335673" y="348591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Ambiente Web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335673" y="3994428"/>
            <a:ext cx="3425190" cy="158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FFFFFF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Mouse como dispositivo principal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FFFFFF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Evento hover ao passar sobre elementos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FFFFFF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Feedback visual por proximidade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FFFFFF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Telas geralmente não-touch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10308074" y="348591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Ambiente Mobile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10308074" y="3994428"/>
            <a:ext cx="3536156" cy="1270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Dedos como interface direta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Sem evento hover disponível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Interação por toque direto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Telas touchscreen padrão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67652"/>
            <a:ext cx="729234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O Comportamento Hover na Web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184565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No desenvolvimento web, o evento hover é fundamental para a experiência do usuário. Quando passamos o mouse sobre um botão clicável, esperamos ver uma mudança visual — uma alteração de cor, um sublinhado, ou qualquer feedback que indique que aquele elemento é interativo.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4042886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Este comportamento se tornou tão natural no uso de computadores que usuários inconscientemente buscam essas pistas visuais antes de clicar. No entanto, no ambiente mobile, essa interação simplesmente não existe.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93790" y="4901208"/>
            <a:ext cx="13042821" cy="1160740"/>
          </a:xfrm>
          <a:prstGeom prst="roundRect">
            <a:avLst>
              <a:gd name="adj" fmla="val 788"/>
            </a:avLst>
          </a:prstGeom>
          <a:solidFill>
            <a:srgbClr val="B3DFFF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48" y="5196483"/>
            <a:ext cx="248007" cy="19835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438513" y="5149096"/>
            <a:ext cx="1219973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Importante: A ausência do hover em dispositivos móveis exige que repensemos completamente a forma como sinalizamos elementos interativos para o usuário.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3801"/>
            <a:ext cx="659249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Vantagens da Interação Touch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00714"/>
            <a:ext cx="4182189" cy="418218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28126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Gestos Naturais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93790" y="6710482"/>
            <a:ext cx="41821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Movimentos intuitivos como pinça para zoom, que não têm equivalente direto no mouse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986" y="1900714"/>
            <a:ext cx="4182308" cy="41823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23986" y="628138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Swipe e Fling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5223986" y="6710601"/>
            <a:ext cx="41823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Arrastar elementos rapidamente para navegar ou executar ações específicas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4302" y="1900714"/>
            <a:ext cx="4182308" cy="41823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54302" y="628138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Multi-touch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9654302" y="6710601"/>
            <a:ext cx="41823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Capacidade de usar múltiplos dedos simultaneamente para interações complexas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99486"/>
            <a:ext cx="516636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Principais Gestos Touch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616398"/>
            <a:ext cx="496133" cy="4961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36053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Tap (Toque)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93790" y="3789759"/>
            <a:ext cx="639734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O gesto mais básico, equivalente ao clique do mouse. Usado para selecionar, ativar botões e interagir com elementos.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9144" y="2616398"/>
            <a:ext cx="496133" cy="4961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39144" y="336053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Pinch (Pinça)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7439144" y="3789759"/>
            <a:ext cx="639746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Gesto com dois dedos para aumentar ou diminuir o zoom em imagens, mapas e conteúdo em geral.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4821674"/>
            <a:ext cx="496133" cy="49613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56581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Fling (Arremesso)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793790" y="5995035"/>
            <a:ext cx="639734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Movimento rápido de arrastar em uma direção, usado para deslizar conteúdo ou executar ações como deletar.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39144" y="4821674"/>
            <a:ext cx="496133" cy="49613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39144" y="556581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14042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Pan (Arrastar)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7439144" y="5995035"/>
            <a:ext cx="639746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Segurar e mover continuamente um elemento, ideal para reorganizar listas ou navegar em mapas.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91633"/>
            <a:ext cx="684299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4A80"/>
                </a:solidFill>
                <a:latin typeface="Trebuchet MS Normal" pitchFamily="34" charset="0"/>
                <a:ea typeface="Trebuchet MS Normal" pitchFamily="34" charset="-122"/>
                <a:cs typeface="Trebuchet MS Normal" pitchFamily="34" charset="-120"/>
              </a:rPr>
              <a:t>Nosso Projeto: Lista de Tarefas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3509367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Vamos trabalhar com uma aplicação de lista de tarefas que já possui funcionalidades básicas implementadas. O app permite adicionar novas tarefas e marcar itens como concluídos ou não concluídos.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4685228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4042"/>
                </a:solidFill>
                <a:latin typeface="Trebuchet MS Bold Bold" pitchFamily="34" charset="0"/>
                <a:ea typeface="Trebuchet MS Bold Bold" pitchFamily="34" charset="-122"/>
                <a:cs typeface="Trebuchet MS Bold Bold" pitchFamily="34" charset="-120"/>
              </a:rPr>
              <a:t>A estrutura atual conta com dois componentes principais: o layout principal que gerencia toda a lógica da lista, e o componente Task que renderiza cada tarefa individual com sua funcionalidade de marcar como feita.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2830</Words>
  <Application>Microsoft Office PowerPoint</Application>
  <PresentationFormat>Personalizar</PresentationFormat>
  <Paragraphs>409</Paragraphs>
  <Slides>38</Slides>
  <Notes>36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9" baseType="lpstr">
      <vt:lpstr>Arial</vt:lpstr>
      <vt:lpstr>Calibri</vt:lpstr>
      <vt:lpstr>Consolas Bold</vt:lpstr>
      <vt:lpstr>Trebuchet MS</vt:lpstr>
      <vt:lpstr>Trebuchet MS Bold</vt:lpstr>
      <vt:lpstr>Trebuchet MS Bold Bold</vt:lpstr>
      <vt:lpstr>Trebuchet MS Normal</vt:lpstr>
      <vt:lpstr>Trebuchet MS Normal Light</vt:lpstr>
      <vt:lpstr>Varela Round</vt:lpstr>
      <vt:lpstr>Varela Round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/>
  <cp:lastModifiedBy>Raphael Barreto De Oliveira</cp:lastModifiedBy>
  <cp:revision>2</cp:revision>
  <dcterms:created xsi:type="dcterms:W3CDTF">2026-02-10T11:29:26Z</dcterms:created>
  <dcterms:modified xsi:type="dcterms:W3CDTF">2026-02-10T11:30:08Z</dcterms:modified>
</cp:coreProperties>
</file>